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ITC Avant Garde Gothic" charset="1" panose="020B0502020202020204"/>
      <p:regular r:id="rId21"/>
    </p:embeddedFont>
    <p:embeddedFont>
      <p:font typeface="TT Fors" charset="1" panose="020B0003030001020000"/>
      <p:regular r:id="rId22"/>
    </p:embeddedFont>
    <p:embeddedFont>
      <p:font typeface="Canva Student Font" charset="1" panose="00000000000000000000"/>
      <p:regular r:id="rId23"/>
    </p:embeddedFont>
    <p:embeddedFont>
      <p:font typeface="TT Fors Bold" charset="1" panose="020B000303000102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embeddings/oleObject1.bin" Type="http://schemas.openxmlformats.org/officeDocument/2006/relationships/oleObjec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7.png" Type="http://schemas.openxmlformats.org/officeDocument/2006/relationships/image"/><Relationship Id="rId6" Target="../embeddings/oleObject2.bin" Type="http://schemas.openxmlformats.org/officeDocument/2006/relationships/oleObjec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68150" y="0"/>
            <a:ext cx="6419850" cy="10287000"/>
            <a:chOff x="0" y="0"/>
            <a:chExt cx="99460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4603" cy="1593725"/>
            </a:xfrm>
            <a:custGeom>
              <a:avLst/>
              <a:gdLst/>
              <a:ahLst/>
              <a:cxnLst/>
              <a:rect r="r" b="b" t="t" l="l"/>
              <a:pathLst>
                <a:path h="1593725" w="994603">
                  <a:moveTo>
                    <a:pt x="0" y="0"/>
                  </a:moveTo>
                  <a:lnTo>
                    <a:pt x="994603" y="0"/>
                  </a:lnTo>
                  <a:lnTo>
                    <a:pt x="99460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126" r="0" b="-12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20842" y="3417470"/>
            <a:ext cx="11201400" cy="284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</a:pPr>
            <a:r>
              <a:rPr lang="en-US" sz="7000" spc="-210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STOCK PRICE MOVEMENT PREDICTION USING SOCIAL MEDIA SENTIMENT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3474" y="9181465"/>
            <a:ext cx="7194651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Group ID:</a:t>
            </a:r>
            <a:r>
              <a:rPr lang="en-US" sz="26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25RC33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444829" y="7829550"/>
            <a:ext cx="4846643" cy="1791955"/>
            <a:chOff x="0" y="0"/>
            <a:chExt cx="6462190" cy="23892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36459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072917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060408" y="2432548"/>
            <a:ext cx="6930808" cy="89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3500" spc="-105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CS3103  MACHINE LEARNING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608127"/>
            <a:ext cx="18235452" cy="3315537"/>
          </a:xfrm>
          <a:custGeom>
            <a:avLst/>
            <a:gdLst/>
            <a:ahLst/>
            <a:cxnLst/>
            <a:rect r="r" b="b" t="t" l="l"/>
            <a:pathLst>
              <a:path h="3315537" w="18235452">
                <a:moveTo>
                  <a:pt x="0" y="0"/>
                </a:moveTo>
                <a:lnTo>
                  <a:pt x="18235452" y="0"/>
                </a:lnTo>
                <a:lnTo>
                  <a:pt x="18235452" y="3315536"/>
                </a:lnTo>
                <a:lnTo>
                  <a:pt x="0" y="331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048617" y="8663526"/>
            <a:ext cx="4846643" cy="1791955"/>
            <a:chOff x="0" y="0"/>
            <a:chExt cx="6462190" cy="23892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036459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72917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1341" y="2880026"/>
            <a:ext cx="18283317" cy="1834431"/>
          </a:xfrm>
          <a:custGeom>
            <a:avLst/>
            <a:gdLst/>
            <a:ahLst/>
            <a:cxnLst/>
            <a:rect r="r" b="b" t="t" l="l"/>
            <a:pathLst>
              <a:path h="1834431" w="18283317">
                <a:moveTo>
                  <a:pt x="0" y="0"/>
                </a:moveTo>
                <a:lnTo>
                  <a:pt x="18283318" y="0"/>
                </a:lnTo>
                <a:lnTo>
                  <a:pt x="18283318" y="1834430"/>
                </a:lnTo>
                <a:lnTo>
                  <a:pt x="0" y="18344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13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116989" y="3517734"/>
            <a:ext cx="1276694" cy="241411"/>
          </a:xfrm>
          <a:custGeom>
            <a:avLst/>
            <a:gdLst/>
            <a:ahLst/>
            <a:cxnLst/>
            <a:rect r="r" b="b" t="t" l="l"/>
            <a:pathLst>
              <a:path h="241411" w="1276694">
                <a:moveTo>
                  <a:pt x="0" y="0"/>
                </a:moveTo>
                <a:lnTo>
                  <a:pt x="1276694" y="0"/>
                </a:lnTo>
                <a:lnTo>
                  <a:pt x="1276694" y="241411"/>
                </a:lnTo>
                <a:lnTo>
                  <a:pt x="0" y="2414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97342" y="3523393"/>
            <a:ext cx="1276694" cy="241411"/>
          </a:xfrm>
          <a:custGeom>
            <a:avLst/>
            <a:gdLst/>
            <a:ahLst/>
            <a:cxnLst/>
            <a:rect r="r" b="b" t="t" l="l"/>
            <a:pathLst>
              <a:path h="241411" w="1276694">
                <a:moveTo>
                  <a:pt x="0" y="0"/>
                </a:moveTo>
                <a:lnTo>
                  <a:pt x="1276694" y="0"/>
                </a:lnTo>
                <a:lnTo>
                  <a:pt x="1276694" y="241411"/>
                </a:lnTo>
                <a:lnTo>
                  <a:pt x="0" y="2414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79686" y="3402687"/>
            <a:ext cx="1276694" cy="241411"/>
          </a:xfrm>
          <a:custGeom>
            <a:avLst/>
            <a:gdLst/>
            <a:ahLst/>
            <a:cxnLst/>
            <a:rect r="r" b="b" t="t" l="l"/>
            <a:pathLst>
              <a:path h="241411" w="1276694">
                <a:moveTo>
                  <a:pt x="0" y="0"/>
                </a:moveTo>
                <a:lnTo>
                  <a:pt x="1276694" y="0"/>
                </a:lnTo>
                <a:lnTo>
                  <a:pt x="1276694" y="241412"/>
                </a:lnTo>
                <a:lnTo>
                  <a:pt x="0" y="2414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39401" y="4657306"/>
            <a:ext cx="18196051" cy="1865095"/>
          </a:xfrm>
          <a:custGeom>
            <a:avLst/>
            <a:gdLst/>
            <a:ahLst/>
            <a:cxnLst/>
            <a:rect r="r" b="b" t="t" l="l"/>
            <a:pathLst>
              <a:path h="1865095" w="18196051">
                <a:moveTo>
                  <a:pt x="0" y="0"/>
                </a:moveTo>
                <a:lnTo>
                  <a:pt x="18196051" y="0"/>
                </a:lnTo>
                <a:lnTo>
                  <a:pt x="18196051" y="1865096"/>
                </a:lnTo>
                <a:lnTo>
                  <a:pt x="0" y="18650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68291" y="4829790"/>
            <a:ext cx="2730166" cy="117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Feature Eng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ineering</a:t>
            </a: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(ma_20,z_sco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re(7d))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3335689" y="5318049"/>
            <a:ext cx="1276694" cy="241411"/>
          </a:xfrm>
          <a:custGeom>
            <a:avLst/>
            <a:gdLst/>
            <a:ahLst/>
            <a:cxnLst/>
            <a:rect r="r" b="b" t="t" l="l"/>
            <a:pathLst>
              <a:path h="241411" w="1276694">
                <a:moveTo>
                  <a:pt x="0" y="0"/>
                </a:moveTo>
                <a:lnTo>
                  <a:pt x="1276694" y="0"/>
                </a:lnTo>
                <a:lnTo>
                  <a:pt x="1276694" y="241412"/>
                </a:lnTo>
                <a:lnTo>
                  <a:pt x="0" y="2414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815372" y="5288010"/>
            <a:ext cx="1276694" cy="241411"/>
          </a:xfrm>
          <a:custGeom>
            <a:avLst/>
            <a:gdLst/>
            <a:ahLst/>
            <a:cxnLst/>
            <a:rect r="r" b="b" t="t" l="l"/>
            <a:pathLst>
              <a:path h="241411" w="1276694">
                <a:moveTo>
                  <a:pt x="0" y="0"/>
                </a:moveTo>
                <a:lnTo>
                  <a:pt x="1276694" y="0"/>
                </a:lnTo>
                <a:lnTo>
                  <a:pt x="1276694" y="241411"/>
                </a:lnTo>
                <a:lnTo>
                  <a:pt x="0" y="2414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748205" y="5318462"/>
            <a:ext cx="1276694" cy="241411"/>
          </a:xfrm>
          <a:custGeom>
            <a:avLst/>
            <a:gdLst/>
            <a:ahLst/>
            <a:cxnLst/>
            <a:rect r="r" b="b" t="t" l="l"/>
            <a:pathLst>
              <a:path h="241411" w="1276694">
                <a:moveTo>
                  <a:pt x="0" y="0"/>
                </a:moveTo>
                <a:lnTo>
                  <a:pt x="1276694" y="0"/>
                </a:lnTo>
                <a:lnTo>
                  <a:pt x="1276694" y="241411"/>
                </a:lnTo>
                <a:lnTo>
                  <a:pt x="0" y="2414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54298" y="6798627"/>
            <a:ext cx="3085599" cy="117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Train Model (100 epochs, Adam LR=1e-5, MSE, grad 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clippi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ng)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5219" y="8734226"/>
            <a:ext cx="3660608" cy="77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Predict &amp; Evaluate (RMSE, Directional Accura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cy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)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10735465">
            <a:off x="13467107" y="7343353"/>
            <a:ext cx="1276694" cy="241411"/>
          </a:xfrm>
          <a:custGeom>
            <a:avLst/>
            <a:gdLst/>
            <a:ahLst/>
            <a:cxnLst/>
            <a:rect r="r" b="b" t="t" l="l"/>
            <a:pathLst>
              <a:path h="241411" w="1276694">
                <a:moveTo>
                  <a:pt x="0" y="0"/>
                </a:moveTo>
                <a:lnTo>
                  <a:pt x="1276694" y="0"/>
                </a:lnTo>
                <a:lnTo>
                  <a:pt x="1276694" y="241411"/>
                </a:lnTo>
                <a:lnTo>
                  <a:pt x="0" y="2414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0735465">
            <a:off x="8531020" y="7334463"/>
            <a:ext cx="1276694" cy="241411"/>
          </a:xfrm>
          <a:custGeom>
            <a:avLst/>
            <a:gdLst/>
            <a:ahLst/>
            <a:cxnLst/>
            <a:rect r="r" b="b" t="t" l="l"/>
            <a:pathLst>
              <a:path h="241411" w="1276694">
                <a:moveTo>
                  <a:pt x="0" y="0"/>
                </a:moveTo>
                <a:lnTo>
                  <a:pt x="1276694" y="0"/>
                </a:lnTo>
                <a:lnTo>
                  <a:pt x="1276694" y="241411"/>
                </a:lnTo>
                <a:lnTo>
                  <a:pt x="0" y="2414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10735465">
            <a:off x="3477116" y="7372563"/>
            <a:ext cx="1276694" cy="241411"/>
          </a:xfrm>
          <a:custGeom>
            <a:avLst/>
            <a:gdLst/>
            <a:ahLst/>
            <a:cxnLst/>
            <a:rect r="r" b="b" t="t" l="l"/>
            <a:pathLst>
              <a:path h="241411" w="1276694">
                <a:moveTo>
                  <a:pt x="0" y="0"/>
                </a:moveTo>
                <a:lnTo>
                  <a:pt x="1276694" y="0"/>
                </a:lnTo>
                <a:lnTo>
                  <a:pt x="1276694" y="241411"/>
                </a:lnTo>
                <a:lnTo>
                  <a:pt x="0" y="2414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232772" y="9053520"/>
            <a:ext cx="1276694" cy="241411"/>
          </a:xfrm>
          <a:custGeom>
            <a:avLst/>
            <a:gdLst/>
            <a:ahLst/>
            <a:cxnLst/>
            <a:rect r="r" b="b" t="t" l="l"/>
            <a:pathLst>
              <a:path h="241411" w="1276694">
                <a:moveTo>
                  <a:pt x="0" y="0"/>
                </a:moveTo>
                <a:lnTo>
                  <a:pt x="1276694" y="0"/>
                </a:lnTo>
                <a:lnTo>
                  <a:pt x="1276694" y="241411"/>
                </a:lnTo>
                <a:lnTo>
                  <a:pt x="0" y="2414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574520" y="9110169"/>
            <a:ext cx="1276694" cy="241411"/>
          </a:xfrm>
          <a:custGeom>
            <a:avLst/>
            <a:gdLst/>
            <a:ahLst/>
            <a:cxnLst/>
            <a:rect r="r" b="b" t="t" l="l"/>
            <a:pathLst>
              <a:path h="241411" w="1276694">
                <a:moveTo>
                  <a:pt x="0" y="0"/>
                </a:moveTo>
                <a:lnTo>
                  <a:pt x="1276694" y="0"/>
                </a:lnTo>
                <a:lnTo>
                  <a:pt x="1276694" y="241411"/>
                </a:lnTo>
                <a:lnTo>
                  <a:pt x="0" y="2414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4718033" y="6978870"/>
            <a:ext cx="2670008" cy="117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Merge Datasets on Date (align sentiment + marke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t)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6257108">
            <a:off x="16045599" y="5019183"/>
            <a:ext cx="2852678" cy="1629355"/>
          </a:xfrm>
          <a:custGeom>
            <a:avLst/>
            <a:gdLst/>
            <a:ahLst/>
            <a:cxnLst/>
            <a:rect r="r" b="b" t="t" l="l"/>
            <a:pathLst>
              <a:path h="1629355" w="2852678">
                <a:moveTo>
                  <a:pt x="0" y="0"/>
                </a:moveTo>
                <a:lnTo>
                  <a:pt x="2852679" y="0"/>
                </a:lnTo>
                <a:lnTo>
                  <a:pt x="2852679" y="1629355"/>
                </a:lnTo>
                <a:lnTo>
                  <a:pt x="0" y="16293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44714" y="7987982"/>
            <a:ext cx="465705" cy="752293"/>
          </a:xfrm>
          <a:custGeom>
            <a:avLst/>
            <a:gdLst/>
            <a:ahLst/>
            <a:cxnLst/>
            <a:rect r="r" b="b" t="t" l="l"/>
            <a:pathLst>
              <a:path h="752293" w="465705">
                <a:moveTo>
                  <a:pt x="0" y="0"/>
                </a:moveTo>
                <a:lnTo>
                  <a:pt x="465705" y="0"/>
                </a:lnTo>
                <a:lnTo>
                  <a:pt x="465705" y="752293"/>
                </a:lnTo>
                <a:lnTo>
                  <a:pt x="0" y="7522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3301124" y="4794702"/>
            <a:ext cx="3271587" cy="117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Scale Data (Sta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ndardScaler) (z-sco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re in preprocessing)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5205631" y="6009620"/>
            <a:ext cx="847405" cy="1022730"/>
          </a:xfrm>
          <a:custGeom>
            <a:avLst/>
            <a:gdLst/>
            <a:ahLst/>
            <a:cxnLst/>
            <a:rect r="r" b="b" t="t" l="l"/>
            <a:pathLst>
              <a:path h="1022730" w="847405">
                <a:moveTo>
                  <a:pt x="0" y="0"/>
                </a:moveTo>
                <a:lnTo>
                  <a:pt x="847405" y="0"/>
                </a:lnTo>
                <a:lnTo>
                  <a:pt x="847405" y="1022730"/>
                </a:lnTo>
                <a:lnTo>
                  <a:pt x="0" y="10227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07914" y="543225"/>
            <a:ext cx="6463966" cy="122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pc="-240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Meth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odology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22522" y="3150180"/>
            <a:ext cx="2510088" cy="117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Load Twe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et Dataset (stock_t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weets.csv)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25219" y="2118026"/>
            <a:ext cx="352174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-14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Flow Chart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333229" y="3029474"/>
            <a:ext cx="3873166" cy="117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Preprocess T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ext (lowercase, URLs/@/#, unicode, contrac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tions, finance regex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947722" y="3070774"/>
            <a:ext cx="4328361" cy="117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Sentiment Analysis (BERT)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‘nlptown /bert base-mul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tilingual-uncased-sentiment’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505180" y="3027625"/>
            <a:ext cx="2849479" cy="117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Aggregate Daily Se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ntiment (me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an Sentiment_Score)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11316" y="4920456"/>
            <a:ext cx="2732500" cy="117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Load Stock Market Data (s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tock_y fin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ance_data.csv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009226" y="4896226"/>
            <a:ext cx="2531425" cy="117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Preprocess Market Data (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filter TSLA, p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arse dates)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851214" y="6808152"/>
            <a:ext cx="3677653" cy="117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Build Sequential Model (PyTorch LSTM: hidden=64, layers=2, dro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pout=0.2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947722" y="6751637"/>
            <a:ext cx="3421982" cy="117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Create Sequences (lookback=20) + z-score scaling (features, targe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t)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009226" y="8821934"/>
            <a:ext cx="3223546" cy="77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Trading Simulation (stop-loss / take-profit</a:t>
            </a: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809867" y="8839595"/>
            <a:ext cx="3876675" cy="779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End / Visualization (Price &amp; Sentiment plots)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04031" y="0"/>
            <a:ext cx="6846551" cy="8805854"/>
          </a:xfrm>
          <a:custGeom>
            <a:avLst/>
            <a:gdLst/>
            <a:ahLst/>
            <a:cxnLst/>
            <a:rect r="r" b="b" t="t" l="l"/>
            <a:pathLst>
              <a:path h="8805854" w="6846551">
                <a:moveTo>
                  <a:pt x="0" y="0"/>
                </a:moveTo>
                <a:lnTo>
                  <a:pt x="6846552" y="0"/>
                </a:lnTo>
                <a:lnTo>
                  <a:pt x="6846552" y="8805854"/>
                </a:lnTo>
                <a:lnTo>
                  <a:pt x="0" y="880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28082" y="7829550"/>
            <a:ext cx="4846643" cy="1791955"/>
            <a:chOff x="0" y="0"/>
            <a:chExt cx="6462190" cy="23892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036459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72917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5400000">
            <a:off x="14663329" y="-2839387"/>
            <a:ext cx="1859833" cy="7192779"/>
            <a:chOff x="0" y="0"/>
            <a:chExt cx="489833" cy="18943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9833" cy="1894394"/>
            </a:xfrm>
            <a:custGeom>
              <a:avLst/>
              <a:gdLst/>
              <a:ahLst/>
              <a:cxnLst/>
              <a:rect r="r" b="b" t="t" l="l"/>
              <a:pathLst>
                <a:path h="1894394" w="489833">
                  <a:moveTo>
                    <a:pt x="0" y="0"/>
                  </a:moveTo>
                  <a:lnTo>
                    <a:pt x="489833" y="0"/>
                  </a:lnTo>
                  <a:lnTo>
                    <a:pt x="489833" y="1894394"/>
                  </a:lnTo>
                  <a:lnTo>
                    <a:pt x="0" y="1894394"/>
                  </a:lnTo>
                  <a:close/>
                </a:path>
              </a:pathLst>
            </a:custGeom>
            <a:solidFill>
              <a:srgbClr val="F6F1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9833" cy="1932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86276" y="822659"/>
            <a:ext cx="9908005" cy="122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pc="-240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Result and Discussion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1136" y="2249514"/>
            <a:ext cx="9383408" cy="4668060"/>
          </a:xfrm>
          <a:custGeom>
            <a:avLst/>
            <a:gdLst/>
            <a:ahLst/>
            <a:cxnLst/>
            <a:rect r="r" b="b" t="t" l="l"/>
            <a:pathLst>
              <a:path h="4668060" w="9383408">
                <a:moveTo>
                  <a:pt x="0" y="0"/>
                </a:moveTo>
                <a:lnTo>
                  <a:pt x="9383408" y="0"/>
                </a:lnTo>
                <a:lnTo>
                  <a:pt x="9383408" y="4668060"/>
                </a:lnTo>
                <a:lnTo>
                  <a:pt x="0" y="46680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05056" y="2694188"/>
            <a:ext cx="4783599" cy="3778711"/>
          </a:xfrm>
          <a:custGeom>
            <a:avLst/>
            <a:gdLst/>
            <a:ahLst/>
            <a:cxnLst/>
            <a:rect r="r" b="b" t="t" l="l"/>
            <a:pathLst>
              <a:path h="3778711" w="4783599">
                <a:moveTo>
                  <a:pt x="0" y="0"/>
                </a:moveTo>
                <a:lnTo>
                  <a:pt x="4783599" y="0"/>
                </a:lnTo>
                <a:lnTo>
                  <a:pt x="4783599" y="3778711"/>
                </a:lnTo>
                <a:lnTo>
                  <a:pt x="0" y="37787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Object 13" id="13"/>
          <p:cNvGraphicFramePr/>
          <p:nvPr/>
        </p:nvGraphicFramePr>
        <p:xfrm>
          <a:off x="171136" y="7516064"/>
          <a:ext cx="16208521" cy="5050062"/>
        </p:xfrm>
        <a:graphic>
          <a:graphicData uri="http://schemas.openxmlformats.org/presentationml/2006/ole">
            <p:oleObj imgW="19443700" imgH="8293100" r:id="rId8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60279" y="832184"/>
            <a:ext cx="6578403" cy="6763406"/>
          </a:xfrm>
          <a:custGeom>
            <a:avLst/>
            <a:gdLst/>
            <a:ahLst/>
            <a:cxnLst/>
            <a:rect r="r" b="b" t="t" l="l"/>
            <a:pathLst>
              <a:path h="6763406" w="6578403">
                <a:moveTo>
                  <a:pt x="0" y="0"/>
                </a:moveTo>
                <a:lnTo>
                  <a:pt x="6578403" y="0"/>
                </a:lnTo>
                <a:lnTo>
                  <a:pt x="6578403" y="6763406"/>
                </a:lnTo>
                <a:lnTo>
                  <a:pt x="0" y="676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098" t="-40384" r="-31681" b="-6700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28082" y="7829550"/>
            <a:ext cx="4846643" cy="1791955"/>
            <a:chOff x="0" y="0"/>
            <a:chExt cx="6462190" cy="23892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036459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72917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aphicFrame>
        <p:nvGraphicFramePr>
          <p:cNvPr name="Object 7" id="7"/>
          <p:cNvGraphicFramePr/>
          <p:nvPr/>
        </p:nvGraphicFramePr>
        <p:xfrm>
          <a:off x="486276" y="2530533"/>
          <a:ext cx="16230600" cy="4919901"/>
        </p:xfrm>
        <a:graphic>
          <a:graphicData uri="http://schemas.openxmlformats.org/presentationml/2006/ole">
            <p:oleObj imgW="19469100" imgH="81534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486276" y="822659"/>
            <a:ext cx="9908005" cy="122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pc="-240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Result and Discussion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6276" y="1768533"/>
            <a:ext cx="352174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-14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Comparison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6276" y="6180661"/>
            <a:ext cx="352174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-14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Observations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5645" y="6865414"/>
            <a:ext cx="12806613" cy="304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BERT captures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</a:t>
            </a: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context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: Understands semantics and sarcasm → better sentiment labeling.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L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STM captures </a:t>
            </a: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temporal 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patterns: Learns tweet sequence effects on stock changes. Social media sentiment provides early cues for short-term stock price direction.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Traditional models miss nuance: VADER depends on predefined word lists → fails for domain-specific or sarcastic tweets.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57490" y="-1529004"/>
            <a:ext cx="7751142" cy="9969315"/>
          </a:xfrm>
          <a:custGeom>
            <a:avLst/>
            <a:gdLst/>
            <a:ahLst/>
            <a:cxnLst/>
            <a:rect r="r" b="b" t="t" l="l"/>
            <a:pathLst>
              <a:path h="9969315" w="7751142">
                <a:moveTo>
                  <a:pt x="0" y="0"/>
                </a:moveTo>
                <a:lnTo>
                  <a:pt x="7751142" y="0"/>
                </a:lnTo>
                <a:lnTo>
                  <a:pt x="7751142" y="9969315"/>
                </a:lnTo>
                <a:lnTo>
                  <a:pt x="0" y="9969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28082" y="7829550"/>
            <a:ext cx="4846643" cy="1791955"/>
            <a:chOff x="0" y="0"/>
            <a:chExt cx="6462190" cy="23892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036459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72917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70723" y="3836653"/>
            <a:ext cx="12806613" cy="521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The project successfully demons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trates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that social media sentiment plays a significant role in influencing short-term stock price movement.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Deep learning models such as LSTM, and 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BERT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effectively capture both temporal and contextual patterns between tweets a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n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d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m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rk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 t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r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ends.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Combining sentiment-based and technical indicators improved prediction acc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u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racy com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ared 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o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traditional price-only approaches.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The model can assist traders and analysts in making d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-dr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ve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n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,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n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ti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ment-aware investment decisions.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6276" y="822659"/>
            <a:ext cx="6463966" cy="122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pc="-240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C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6671" y="2465053"/>
            <a:ext cx="1227471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99"/>
              </a:lnSpc>
              <a:spcBef>
                <a:spcPct val="0"/>
              </a:spcBef>
            </a:pPr>
            <a:r>
              <a:rPr lang="en-US" sz="6499" spc="-194" u="sng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Takeaways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28082" y="7829550"/>
            <a:ext cx="4846643" cy="1791955"/>
            <a:chOff x="0" y="0"/>
            <a:chExt cx="6462190" cy="23892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036459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072917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3972402" y="832184"/>
            <a:ext cx="4476750" cy="6843203"/>
          </a:xfrm>
          <a:custGeom>
            <a:avLst/>
            <a:gdLst/>
            <a:ahLst/>
            <a:cxnLst/>
            <a:rect r="r" b="b" t="t" l="l"/>
            <a:pathLst>
              <a:path h="6843203" w="4476750">
                <a:moveTo>
                  <a:pt x="0" y="0"/>
                </a:moveTo>
                <a:lnTo>
                  <a:pt x="4476750" y="0"/>
                </a:lnTo>
                <a:lnTo>
                  <a:pt x="4476750" y="6843203"/>
                </a:lnTo>
                <a:lnTo>
                  <a:pt x="0" y="6843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525" t="0" r="-232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6276" y="822659"/>
            <a:ext cx="6463966" cy="122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pc="-240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C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6276" y="2416115"/>
            <a:ext cx="352174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-14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Limitations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5645" y="3140015"/>
            <a:ext cx="13565605" cy="304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Data Imbalance:</a:t>
            </a: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 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tock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classes had limited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tweet coverage, leading to biased learning.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Real-time Implementation: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Current setup processes pre-collected data; real-time predict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o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n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requires continuous tweet streaming and updating.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Noise in Tweets: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Pre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ence 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o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f sarcasm, sla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n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g,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a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nd irr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levant posts can affect sentiment accuracy.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Limited Market Scope: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Experiments focused on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 few stocks and may not gener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ali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z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o all sectors or global markets.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3716" y="6549776"/>
            <a:ext cx="398796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-14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Future Work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7966" y="7185652"/>
            <a:ext cx="12626139" cy="304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Integrate real-time Twitter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API for continuous data c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ollection and live predictions.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Expand dataset to include Reddit, StockTwits, and financial n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ews for richer sentiment context.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Explore transformer-based hybrid models (e.g., FinBERT + LSTM) for improved feature fusion.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Im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plement a dashboard or web app for real-time stock sentiment visualization and alerts.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64679" y="8100847"/>
            <a:ext cx="4846643" cy="1791955"/>
            <a:chOff x="0" y="0"/>
            <a:chExt cx="6462190" cy="23892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036459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072917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849693" y="-940113"/>
            <a:ext cx="6556006" cy="8897713"/>
          </a:xfrm>
          <a:custGeom>
            <a:avLst/>
            <a:gdLst/>
            <a:ahLst/>
            <a:cxnLst/>
            <a:rect r="r" b="b" t="t" l="l"/>
            <a:pathLst>
              <a:path h="8897713" w="6556006">
                <a:moveTo>
                  <a:pt x="0" y="0"/>
                </a:moveTo>
                <a:lnTo>
                  <a:pt x="6556006" y="0"/>
                </a:lnTo>
                <a:lnTo>
                  <a:pt x="6556006" y="8897713"/>
                </a:lnTo>
                <a:lnTo>
                  <a:pt x="0" y="8897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60" t="0" r="-276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6276" y="822659"/>
            <a:ext cx="6463966" cy="122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pc="-240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Refere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nces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8863" y="2836697"/>
            <a:ext cx="13724021" cy="479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Liu, X. (2025). Tesla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Stock Prediction Based on LSTM and News Sentiment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Analysis. Atlantis Press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Asgarov, A. (2023). Predicting Financial Market Trends using Time Series and NLP. arXiv:2309.00136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Ko, C.-R., &amp; Chang, H.-T. (2021). LSTM-based Sentiment Analysis for Stock Forecast. PeerJ Comput. Sci.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Hiew, J. Z. G. et al. (2019). BERT-based Financial Sentiment Index and LSTM-based Stock Return Predictability. arXiv:1906.09024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Chaudhary, R. (2025). Advanced Stock Market Predi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ction Using LSTM. arXiv:2505.05325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Hutto, C., &amp; Gilbert, E. (2014). VADER: A Parsimonious Rule-based Model for Sentiment Analysis of Social Media Text. ACL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6276" y="2225615"/>
            <a:ext cx="352174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-14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Research Papers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6276" y="8091322"/>
            <a:ext cx="160847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-14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Dataset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74432" y="7783347"/>
            <a:ext cx="11468100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Kaggle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(2024). Stock Tweet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 for Sentiment Analysis and Prediction. Dataset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6276" y="9248775"/>
            <a:ext cx="380423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-14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Tools / Frameworks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40116" y="9220200"/>
            <a:ext cx="11137232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TensorF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low &amp; PyTorch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(2024). Deep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Learning Frameworks. Official Docs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PyTorch.org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6276" y="822659"/>
            <a:ext cx="11201400" cy="122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R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o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l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e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s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 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&amp; Resp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o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nsibilit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i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5149" y="2819584"/>
            <a:ext cx="3978442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Def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ined project scope, assigned tasks, integrated all modules, and oversaw 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re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por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wr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ng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n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d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s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ubm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ssion.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15801" y="4417578"/>
            <a:ext cx="2799849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spc="-11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Eshan Bhaskar</a:t>
            </a:r>
          </a:p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 spc="-11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2301CS16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4744700" y="7829550"/>
            <a:ext cx="4846643" cy="1791955"/>
            <a:chOff x="0" y="0"/>
            <a:chExt cx="6462190" cy="23892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036459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072917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47311" y="4417578"/>
            <a:ext cx="2799849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 spc="-11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Ankesh Kumar 2301CS06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75531" y="4417578"/>
            <a:ext cx="3190875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 spc="-119" strike="noStrike" u="none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Krishan Kumawat 2301CS25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71624" y="8411830"/>
            <a:ext cx="3190875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 spc="-119" strike="noStrike" u="none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Neetish Kumar 2301AI15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46418" y="8411830"/>
            <a:ext cx="3190875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 spc="-119" strike="noStrike" u="none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Raushan Raj 2301CS82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58827" y="2819584"/>
            <a:ext cx="4113797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Draft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ed methodology and results sections, visualized findings, and compiled final 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re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por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a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n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d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presentat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32268" y="2819584"/>
            <a:ext cx="4324350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ollected financial and sentiment datasets, cleaned and preprocessed data, and p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re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pared tra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n-validation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split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01139" y="6599798"/>
            <a:ext cx="4640179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Imp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lemented text cleaning, sentiment scoring (BERT), and g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ene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rated sent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ime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nt-based features for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modeling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.</a:t>
            </a:r>
          </a:p>
          <a:p>
            <a:pPr algn="l" marL="0" indent="0" lvl="0">
              <a:lnSpc>
                <a:spcPts val="29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998242" y="6599798"/>
            <a:ext cx="4384508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Bui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lt and tuned ML models, evaluated performance metrics, and compared sent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ime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nt vs price bas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elines</a:t>
            </a:r>
            <a:r>
              <a:rPr lang="en-US" sz="2100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58161" y="7863502"/>
            <a:ext cx="4846643" cy="1791955"/>
            <a:chOff x="0" y="0"/>
            <a:chExt cx="6462190" cy="23892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036459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072917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707287" y="832184"/>
            <a:ext cx="6875236" cy="6875236"/>
          </a:xfrm>
          <a:custGeom>
            <a:avLst/>
            <a:gdLst/>
            <a:ahLst/>
            <a:cxnLst/>
            <a:rect r="r" b="b" t="t" l="l"/>
            <a:pathLst>
              <a:path h="6875236" w="6875236">
                <a:moveTo>
                  <a:pt x="0" y="0"/>
                </a:moveTo>
                <a:lnTo>
                  <a:pt x="6875236" y="0"/>
                </a:lnTo>
                <a:lnTo>
                  <a:pt x="6875236" y="6875237"/>
                </a:lnTo>
                <a:lnTo>
                  <a:pt x="0" y="6875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6276" y="822659"/>
            <a:ext cx="5877426" cy="122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pc="-240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Intr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oductio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6276" y="3801091"/>
            <a:ext cx="11889205" cy="5734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Stock market prices are dynamic and 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highly sensitive to multiple factors such as company performance, economic events, and public sentiment. With the rise of platforms like Twitter, investors frequently share opinions that can significantly influence short-term market movements.</a:t>
            </a:r>
          </a:p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Traditional prediction models main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l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y rely on historic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l and numerical data, overlooking the psychological and emo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tion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al dimensions that drive inve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stor</a:t>
            </a:r>
            <a:r>
              <a:rPr lang="en-US" sz="2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behavior. This limitation often reduces their ability to anticipate sudden price changes triggered by market sentiment.</a:t>
            </a:r>
          </a:p>
          <a:p>
            <a:pPr algn="l" marL="0" indent="0" lvl="0">
              <a:lnSpc>
                <a:spcPts val="41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01817" y="2562392"/>
            <a:ext cx="10815888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99"/>
              </a:lnSpc>
              <a:spcBef>
                <a:spcPct val="0"/>
              </a:spcBef>
            </a:pPr>
            <a:r>
              <a:rPr lang="en-US" sz="6499" spc="-194" u="sng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28082" y="7829550"/>
            <a:ext cx="4846643" cy="1791955"/>
            <a:chOff x="0" y="0"/>
            <a:chExt cx="6462190" cy="23892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036459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072917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3783162" y="2045035"/>
            <a:ext cx="3772727" cy="4893868"/>
          </a:xfrm>
          <a:custGeom>
            <a:avLst/>
            <a:gdLst/>
            <a:ahLst/>
            <a:cxnLst/>
            <a:rect r="r" b="b" t="t" l="l"/>
            <a:pathLst>
              <a:path h="4893868" w="3772727">
                <a:moveTo>
                  <a:pt x="0" y="0"/>
                </a:moveTo>
                <a:lnTo>
                  <a:pt x="3772727" y="0"/>
                </a:lnTo>
                <a:lnTo>
                  <a:pt x="3772727" y="4893868"/>
                </a:lnTo>
                <a:lnTo>
                  <a:pt x="0" y="4893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6276" y="822659"/>
            <a:ext cx="5877426" cy="122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pc="-240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Intr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oductio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6276" y="6553140"/>
            <a:ext cx="352174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-14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Objectives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5645" y="7277040"/>
            <a:ext cx="12806613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To collect and preprocess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stock-related tweets and sentiment data.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To train machine learning and deep learning models to predict stock price movement based on sentimen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o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c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ompar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model performance using metrics 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such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as accuracy and RMSE.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To demonstrate the influence of public sentiment on short-term stock market trends.</a:t>
            </a:r>
          </a:p>
          <a:p>
            <a:pPr algn="l" marL="0" indent="0" lvl="0">
              <a:lnSpc>
                <a:spcPts val="34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86276" y="2521391"/>
            <a:ext cx="352174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-14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Motivation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5645" y="3245291"/>
            <a:ext cx="12806613" cy="304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Investor decisions are increas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ingly driven by online opinions and discussions.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Social media platforms lik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Twitter provide re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l-time insights into market sentiment.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Combining sentimen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 an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alysis with financial data can 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rovide a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c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omp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et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tive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edge in forecasting market trends.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H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elps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investors and analyst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 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make data-driven, sentiment-aware investment decisions.</a:t>
            </a:r>
          </a:p>
          <a:p>
            <a:pPr algn="l" marL="0" indent="0" lvl="0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25807" y="907609"/>
            <a:ext cx="1222022" cy="3246614"/>
            <a:chOff x="0" y="0"/>
            <a:chExt cx="321849" cy="8550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1849" cy="855075"/>
            </a:xfrm>
            <a:custGeom>
              <a:avLst/>
              <a:gdLst/>
              <a:ahLst/>
              <a:cxnLst/>
              <a:rect r="r" b="b" t="t" l="l"/>
              <a:pathLst>
                <a:path h="855075" w="321849">
                  <a:moveTo>
                    <a:pt x="0" y="0"/>
                  </a:moveTo>
                  <a:lnTo>
                    <a:pt x="321849" y="0"/>
                  </a:lnTo>
                  <a:lnTo>
                    <a:pt x="321849" y="855075"/>
                  </a:lnTo>
                  <a:lnTo>
                    <a:pt x="0" y="855075"/>
                  </a:lnTo>
                  <a:close/>
                </a:path>
              </a:pathLst>
            </a:custGeom>
            <a:solidFill>
              <a:srgbClr val="FCF1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1849" cy="893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029779" y="-847448"/>
            <a:ext cx="7218050" cy="9007305"/>
          </a:xfrm>
          <a:custGeom>
            <a:avLst/>
            <a:gdLst/>
            <a:ahLst/>
            <a:cxnLst/>
            <a:rect r="r" b="b" t="t" l="l"/>
            <a:pathLst>
              <a:path h="9007305" w="7218050">
                <a:moveTo>
                  <a:pt x="0" y="0"/>
                </a:moveTo>
                <a:lnTo>
                  <a:pt x="7218050" y="0"/>
                </a:lnTo>
                <a:lnTo>
                  <a:pt x="7218050" y="9007305"/>
                </a:lnTo>
                <a:lnTo>
                  <a:pt x="0" y="9007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34" r="0" b="-1534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128082" y="7829550"/>
            <a:ext cx="4846643" cy="1791955"/>
            <a:chOff x="0" y="0"/>
            <a:chExt cx="6462190" cy="23892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36459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072917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05803" y="3365607"/>
            <a:ext cx="12806613" cy="479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“BERT-based Financial Sentiment Index and LSTM-based Stock Return Predictab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ility” (Hiew et al., 2019)– built a financial-sentiment index via BERT and used LSTM for stock returns; showed sentiment improves prediction.</a:t>
            </a:r>
          </a:p>
          <a:p>
            <a:pPr algn="l">
              <a:lnSpc>
                <a:spcPts val="3499"/>
              </a:lnSpc>
            </a:pP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“Financial Sentiment Analysis Using BERT with Application in Predicting Stock Movement” (Jiang Zeng, 2023)– applied BERT plus LSTM on a news dataset; sentiment found effective vs ARIMA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.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“Stock Price Prediction Using BERT-Enhanced Sentiment and Technical/Statistical Indicators” (2025)– combined BERT-based sentiment with technical/price indicators in a multimodal framework; showed short-term forecasting gains.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6276" y="822659"/>
            <a:ext cx="8148387" cy="122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pc="-240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Literat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ure Review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6276" y="2521391"/>
            <a:ext cx="352174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-14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Key prior work</a:t>
            </a:r>
          </a:p>
        </p:txBody>
      </p:sp>
      <p:grpSp>
        <p:nvGrpSpPr>
          <p:cNvPr name="Group 13" id="13"/>
          <p:cNvGrpSpPr/>
          <p:nvPr/>
        </p:nvGrpSpPr>
        <p:grpSpPr>
          <a:xfrm rot="5400000">
            <a:off x="15475006" y="-1486223"/>
            <a:ext cx="649178" cy="3343027"/>
            <a:chOff x="0" y="0"/>
            <a:chExt cx="170977" cy="8804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0977" cy="880468"/>
            </a:xfrm>
            <a:custGeom>
              <a:avLst/>
              <a:gdLst/>
              <a:ahLst/>
              <a:cxnLst/>
              <a:rect r="r" b="b" t="t" l="l"/>
              <a:pathLst>
                <a:path h="880468" w="170977">
                  <a:moveTo>
                    <a:pt x="0" y="0"/>
                  </a:moveTo>
                  <a:lnTo>
                    <a:pt x="170977" y="0"/>
                  </a:lnTo>
                  <a:lnTo>
                    <a:pt x="170977" y="880468"/>
                  </a:lnTo>
                  <a:lnTo>
                    <a:pt x="0" y="880468"/>
                  </a:lnTo>
                  <a:close/>
                </a:path>
              </a:pathLst>
            </a:custGeom>
            <a:solidFill>
              <a:srgbClr val="FCF1E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70977" cy="918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28082" y="7829550"/>
            <a:ext cx="4846643" cy="1791955"/>
            <a:chOff x="0" y="0"/>
            <a:chExt cx="6462190" cy="23892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036459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072917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130291" y="-388176"/>
            <a:ext cx="7005914" cy="8110291"/>
          </a:xfrm>
          <a:custGeom>
            <a:avLst/>
            <a:gdLst/>
            <a:ahLst/>
            <a:cxnLst/>
            <a:rect r="r" b="b" t="t" l="l"/>
            <a:pathLst>
              <a:path h="8110291" w="7005914">
                <a:moveTo>
                  <a:pt x="0" y="0"/>
                </a:moveTo>
                <a:lnTo>
                  <a:pt x="7005914" y="0"/>
                </a:lnTo>
                <a:lnTo>
                  <a:pt x="7005914" y="8110291"/>
                </a:lnTo>
                <a:lnTo>
                  <a:pt x="0" y="8110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00" t="-4685" r="0" b="-1152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6276" y="822659"/>
            <a:ext cx="8148387" cy="122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pc="-240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Literat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ure Review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6276" y="2521391"/>
            <a:ext cx="5431757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-14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Gaps and our Contribution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5803" y="3350568"/>
            <a:ext cx="12128888" cy="479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Many studies focus on news articles / formal financial text; fewer incorporate social-media text (tweets/forums) capturing investor mood quick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ly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Few works utilise a sliding-window sequence of combined sentiment + techn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ical indicators for time-series forecasting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Trading-strategy simulation (e.g., stop-loss / take-profit) post-prediction is rarely integrated in academic models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Domain-adaptation for informal investor language (social media) remains under-explored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Our contribution: We use tweet-level sentiment (via BERT), combine with technical indicators in a 20-day sliding window, and simulate trading strategy for a single stock (TSLA) to evaluate both accuracy and profitability</a:t>
            </a:r>
          </a:p>
        </p:txBody>
      </p:sp>
      <p:grpSp>
        <p:nvGrpSpPr>
          <p:cNvPr name="Group 10" id="10"/>
          <p:cNvGrpSpPr/>
          <p:nvPr/>
        </p:nvGrpSpPr>
        <p:grpSpPr>
          <a:xfrm rot="5400000">
            <a:off x="14296259" y="589578"/>
            <a:ext cx="606425" cy="2304489"/>
            <a:chOff x="0" y="0"/>
            <a:chExt cx="159717" cy="6069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9717" cy="606944"/>
            </a:xfrm>
            <a:custGeom>
              <a:avLst/>
              <a:gdLst/>
              <a:ahLst/>
              <a:cxnLst/>
              <a:rect r="r" b="b" t="t" l="l"/>
              <a:pathLst>
                <a:path h="606944" w="159717">
                  <a:moveTo>
                    <a:pt x="0" y="0"/>
                  </a:moveTo>
                  <a:lnTo>
                    <a:pt x="159717" y="0"/>
                  </a:lnTo>
                  <a:lnTo>
                    <a:pt x="159717" y="606944"/>
                  </a:lnTo>
                  <a:lnTo>
                    <a:pt x="0" y="606944"/>
                  </a:lnTo>
                  <a:close/>
                </a:path>
              </a:pathLst>
            </a:custGeom>
            <a:solidFill>
              <a:srgbClr val="FCF1E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9717" cy="6450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925674" y="4899626"/>
            <a:ext cx="1043106" cy="487748"/>
            <a:chOff x="0" y="0"/>
            <a:chExt cx="274727" cy="1284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4727" cy="128460"/>
            </a:xfrm>
            <a:custGeom>
              <a:avLst/>
              <a:gdLst/>
              <a:ahLst/>
              <a:cxnLst/>
              <a:rect r="r" b="b" t="t" l="l"/>
              <a:pathLst>
                <a:path h="128460" w="274727">
                  <a:moveTo>
                    <a:pt x="0" y="0"/>
                  </a:moveTo>
                  <a:lnTo>
                    <a:pt x="274727" y="0"/>
                  </a:lnTo>
                  <a:lnTo>
                    <a:pt x="274727" y="128460"/>
                  </a:lnTo>
                  <a:lnTo>
                    <a:pt x="0" y="128460"/>
                  </a:lnTo>
                  <a:close/>
                </a:path>
              </a:pathLst>
            </a:custGeom>
            <a:solidFill>
              <a:srgbClr val="FCF1E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74727" cy="166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05163" y="563597"/>
            <a:ext cx="5675128" cy="7567788"/>
          </a:xfrm>
          <a:custGeom>
            <a:avLst/>
            <a:gdLst/>
            <a:ahLst/>
            <a:cxnLst/>
            <a:rect r="r" b="b" t="t" l="l"/>
            <a:pathLst>
              <a:path h="7567788" w="5675128">
                <a:moveTo>
                  <a:pt x="0" y="0"/>
                </a:moveTo>
                <a:lnTo>
                  <a:pt x="5675129" y="0"/>
                </a:lnTo>
                <a:lnTo>
                  <a:pt x="5675129" y="7567787"/>
                </a:lnTo>
                <a:lnTo>
                  <a:pt x="0" y="7567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9" t="0" r="-183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28082" y="7829550"/>
            <a:ext cx="4846643" cy="1791955"/>
            <a:chOff x="0" y="0"/>
            <a:chExt cx="6462190" cy="23892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036459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72917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05803" y="3365607"/>
            <a:ext cx="12806613" cy="523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Hiew, J.Z.G. et al. (2019). BERT-based Financial Sentiment Index and LSTM-based Stock Return Predictab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ility. arXiv:1906.09024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Ko, C.-R. Chang, H.-T. (2021). LSTM-based Sentiment Analysis for Stock Forecast. PeerJ Comput. Sci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Asgarov, A. (2023). Predicting 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Financial Market Trends using Time Series and NLP. arXiv:2309.00136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Liu, X. (2025). Tesla Stock Prediction Based on LSTM and News Sentiment Analysis. Atlantis Press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Chaudhary, R. (2025). Advanced Stock Market Prediction Using LSTM. arXiv:2505.05325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Polec, J. (2020). Stop-Loss, Take-Profit, Triple-Barrier &amp; Time-Exit. Medium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Arnold, C. (2016). Stop-Loss in Trading Strategy. PythonProgramming.net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6276" y="822659"/>
            <a:ext cx="8148387" cy="122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pc="-240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Literat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ure Review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6276" y="2521391"/>
            <a:ext cx="352174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-14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Citations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0662" y="-2448337"/>
            <a:ext cx="9658023" cy="13676511"/>
          </a:xfrm>
          <a:custGeom>
            <a:avLst/>
            <a:gdLst/>
            <a:ahLst/>
            <a:cxnLst/>
            <a:rect r="r" b="b" t="t" l="l"/>
            <a:pathLst>
              <a:path h="13676511" w="9658023">
                <a:moveTo>
                  <a:pt x="0" y="0"/>
                </a:moveTo>
                <a:lnTo>
                  <a:pt x="9658023" y="0"/>
                </a:lnTo>
                <a:lnTo>
                  <a:pt x="9658023" y="13676511"/>
                </a:lnTo>
                <a:lnTo>
                  <a:pt x="0" y="13676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50" t="0" r="-50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28082" y="7829550"/>
            <a:ext cx="4846643" cy="1791955"/>
            <a:chOff x="0" y="0"/>
            <a:chExt cx="6462190" cy="23892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036459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72917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86276" y="822659"/>
            <a:ext cx="6463966" cy="122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pc="-240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Meth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odology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6276" y="4999519"/>
            <a:ext cx="352174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-14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Preprocessing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5645" y="5723419"/>
            <a:ext cx="12806613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Text Cleaning: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Removed URLs,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mentions, hashtags, emojis, and punctuation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Tokenization &amp; Lemmatization: 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Converted text into word tokens and base forms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Stopword Removal: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Eliminated irrelevan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 w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ords to improve sentiment accuracy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S</a:t>
            </a: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entiment Extraction: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Used BERT for polarity scoring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6276" y="2416115"/>
            <a:ext cx="352174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-14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5645" y="3100868"/>
            <a:ext cx="12806613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Source: 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Kaggle – Stock Tweets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for Sentiment Analysis and Prediction (2015–2020)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ontains ~60,000 stock-related tweets with timestamps and sentimen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 labe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ls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Stock price data r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etr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ie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v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ed using Yahoo Finance API and merged by date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6276" y="8064533"/>
            <a:ext cx="418348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-14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Feature Engineering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5645" y="8788433"/>
            <a:ext cx="12806613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Aggregated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daily sentiment polarity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Sentiment merged with stock data based on date alignment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Normalized and time-aligned series using statistical scaling</a:t>
            </a:r>
          </a:p>
        </p:txBody>
      </p:sp>
      <p:grpSp>
        <p:nvGrpSpPr>
          <p:cNvPr name="Group 14" id="14"/>
          <p:cNvGrpSpPr/>
          <p:nvPr/>
        </p:nvGrpSpPr>
        <p:grpSpPr>
          <a:xfrm rot="5400000">
            <a:off x="14978608" y="-791123"/>
            <a:ext cx="702895" cy="3246614"/>
            <a:chOff x="0" y="0"/>
            <a:chExt cx="185125" cy="8550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5125" cy="855075"/>
            </a:xfrm>
            <a:custGeom>
              <a:avLst/>
              <a:gdLst/>
              <a:ahLst/>
              <a:cxnLst/>
              <a:rect r="r" b="b" t="t" l="l"/>
              <a:pathLst>
                <a:path h="855075" w="185125">
                  <a:moveTo>
                    <a:pt x="0" y="0"/>
                  </a:moveTo>
                  <a:lnTo>
                    <a:pt x="185125" y="0"/>
                  </a:lnTo>
                  <a:lnTo>
                    <a:pt x="185125" y="855075"/>
                  </a:lnTo>
                  <a:lnTo>
                    <a:pt x="0" y="855075"/>
                  </a:lnTo>
                  <a:close/>
                </a:path>
              </a:pathLst>
            </a:custGeom>
            <a:solidFill>
              <a:srgbClr val="FCF1E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85125" cy="893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551403" y="2604698"/>
            <a:ext cx="1043106" cy="1964279"/>
            <a:chOff x="0" y="0"/>
            <a:chExt cx="274727" cy="51734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4727" cy="517341"/>
            </a:xfrm>
            <a:custGeom>
              <a:avLst/>
              <a:gdLst/>
              <a:ahLst/>
              <a:cxnLst/>
              <a:rect r="r" b="b" t="t" l="l"/>
              <a:pathLst>
                <a:path h="517341" w="274727">
                  <a:moveTo>
                    <a:pt x="0" y="0"/>
                  </a:moveTo>
                  <a:lnTo>
                    <a:pt x="274727" y="0"/>
                  </a:lnTo>
                  <a:lnTo>
                    <a:pt x="274727" y="517341"/>
                  </a:lnTo>
                  <a:lnTo>
                    <a:pt x="0" y="517341"/>
                  </a:lnTo>
                  <a:close/>
                </a:path>
              </a:pathLst>
            </a:custGeom>
            <a:solidFill>
              <a:srgbClr val="FCF1E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74727" cy="5554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50242" y="-4261710"/>
            <a:ext cx="16172598" cy="17445050"/>
          </a:xfrm>
          <a:custGeom>
            <a:avLst/>
            <a:gdLst/>
            <a:ahLst/>
            <a:cxnLst/>
            <a:rect r="r" b="b" t="t" l="l"/>
            <a:pathLst>
              <a:path h="17445050" w="16172598">
                <a:moveTo>
                  <a:pt x="0" y="0"/>
                </a:moveTo>
                <a:lnTo>
                  <a:pt x="16172598" y="0"/>
                </a:lnTo>
                <a:lnTo>
                  <a:pt x="16172598" y="17445050"/>
                </a:lnTo>
                <a:lnTo>
                  <a:pt x="0" y="17445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17" r="0" b="-961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28082" y="7829550"/>
            <a:ext cx="4846643" cy="1791955"/>
            <a:chOff x="0" y="0"/>
            <a:chExt cx="6462190" cy="23892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036459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72917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86276" y="822659"/>
            <a:ext cx="6463966" cy="122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pc="-240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Meth</a:t>
            </a:r>
            <a:r>
              <a:rPr lang="en-US" sz="8000" spc="-240" strike="noStrike" u="none">
                <a:solidFill>
                  <a:srgbClr val="8000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odology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6276" y="2416115"/>
            <a:ext cx="352174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 spc="-14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Proposed Method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5645" y="3140015"/>
            <a:ext cx="12806613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Deep Learning Models: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         1. </a:t>
            </a: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LSTM :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Captured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temporal dependencies in tweet and price data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         2.</a:t>
            </a: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BERT: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Extracted contextual sentiment embeddings from tweets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Fusion Layer: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Combined sentiment and technical features for prediction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Output: 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Classified stock movement as Upward or Downward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Evaluation Metrics: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RMSE, Accuracy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8518" y="6549776"/>
            <a:ext cx="3987967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spc="-149">
                <a:solidFill>
                  <a:srgbClr val="000000"/>
                </a:solidFill>
                <a:latin typeface="Canva Student Font"/>
                <a:ea typeface="Canva Student Font"/>
                <a:cs typeface="Canva Student Font"/>
                <a:sym typeface="Canva Student Font"/>
              </a:rPr>
              <a:t>System Architecture</a:t>
            </a:r>
          </a:p>
          <a:p>
            <a:pPr algn="l" marL="0" indent="0" lvl="0">
              <a:lnSpc>
                <a:spcPts val="59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67966" y="7273676"/>
            <a:ext cx="12806613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Data Layer</a:t>
            </a: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: 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ollect tweets and stock data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Preprocessing Layer: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Clean, tokenize, lemmatize, extract sentiment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Feat</a:t>
            </a: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ure Layer: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Combine sentiment + technical indicators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Model Layer: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LSTM / BERT models for temporal and contextual learning</a:t>
            </a:r>
          </a:p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Output Layer:</a:t>
            </a:r>
            <a:r>
              <a:rPr lang="en-US" sz="24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Predict next-day stock movement trend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STOCK PRICE MOVEMENT PREDICTION</dc:description>
  <dc:identifier>DAG4Sr4Wl9Y</dc:identifier>
  <dcterms:modified xsi:type="dcterms:W3CDTF">2011-08-01T06:04:30Z</dcterms:modified>
  <cp:revision>1</cp:revision>
  <dc:title>Presentation - STOCK PRICE MOVEMENT PREDICTION</dc:title>
</cp:coreProperties>
</file>